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86" y="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84714-0B84-48FF-A391-3E10A341F357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B7780-C053-47A1-909D-83A1DDD3B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9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2B7780-C053-47A1-909D-83A1DDD3B6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4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EB0C-D148-4C28-B444-FA3CD0F499B6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5891-FF18-4402-AE13-693F2124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93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EB0C-D148-4C28-B444-FA3CD0F499B6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5891-FF18-4402-AE13-693F2124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2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EB0C-D148-4C28-B444-FA3CD0F499B6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5891-FF18-4402-AE13-693F2124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0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EB0C-D148-4C28-B444-FA3CD0F499B6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5891-FF18-4402-AE13-693F2124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7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EB0C-D148-4C28-B444-FA3CD0F499B6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5891-FF18-4402-AE13-693F2124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4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EB0C-D148-4C28-B444-FA3CD0F499B6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5891-FF18-4402-AE13-693F2124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EB0C-D148-4C28-B444-FA3CD0F499B6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5891-FF18-4402-AE13-693F2124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5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EB0C-D148-4C28-B444-FA3CD0F499B6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5891-FF18-4402-AE13-693F2124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1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EB0C-D148-4C28-B444-FA3CD0F499B6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5891-FF18-4402-AE13-693F2124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1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EB0C-D148-4C28-B444-FA3CD0F499B6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5891-FF18-4402-AE13-693F2124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EB0C-D148-4C28-B444-FA3CD0F499B6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5891-FF18-4402-AE13-693F2124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8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AEB0C-D148-4C28-B444-FA3CD0F499B6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B5891-FF18-4402-AE13-693F2124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2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5CE74F7-553C-4AF7-9D9F-CAF0EDA9B2E4}"/>
              </a:ext>
            </a:extLst>
          </p:cNvPr>
          <p:cNvSpPr/>
          <p:nvPr/>
        </p:nvSpPr>
        <p:spPr>
          <a:xfrm>
            <a:off x="0" y="-13019"/>
            <a:ext cx="9144000" cy="107381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1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7" name="Image 3">
            <a:extLst>
              <a:ext uri="{FF2B5EF4-FFF2-40B4-BE49-F238E27FC236}">
                <a16:creationId xmlns:a16="http://schemas.microsoft.com/office/drawing/2014/main" id="{68DF4B58-17DF-41C7-BDDF-C2AC2830C5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531" b="99117" l="2724" r="97406">
                        <a14:foregroundMark x1="32036" y1="58638" x2="32036" y2="58638"/>
                        <a14:foregroundMark x1="50454" y1="59773" x2="50454" y2="59773"/>
                        <a14:foregroundMark x1="65370" y1="55738" x2="65370" y2="55738"/>
                        <a14:foregroundMark x1="71077" y1="57881" x2="71077" y2="57881"/>
                        <a14:foregroundMark x1="74838" y1="60151" x2="74838" y2="60151"/>
                        <a14:foregroundMark x1="75227" y1="54981" x2="75227" y2="54981"/>
                        <a14:foregroundMark x1="79767" y1="59773" x2="79767" y2="59773"/>
                        <a14:foregroundMark x1="94423" y1="58260" x2="94423" y2="58260"/>
                        <a14:foregroundMark x1="97406" y1="62295" x2="97406" y2="62295"/>
                        <a14:foregroundMark x1="24903" y1="78689" x2="24903" y2="78689"/>
                        <a14:foregroundMark x1="36187" y1="74779" x2="36187" y2="74779"/>
                        <a14:foregroundMark x1="52659" y1="76545" x2="52659" y2="76545"/>
                        <a14:foregroundMark x1="57198" y1="76545" x2="57198" y2="76545"/>
                        <a14:foregroundMark x1="69520" y1="77301" x2="69520" y2="77301"/>
                        <a14:foregroundMark x1="85733" y1="77680" x2="85733" y2="77680"/>
                        <a14:foregroundMark x1="27886" y1="90038" x2="27886" y2="90038"/>
                        <a14:foregroundMark x1="29313" y1="90038" x2="29313" y2="90038"/>
                        <a14:foregroundMark x1="36835" y1="90794" x2="36835" y2="90794"/>
                        <a14:foregroundMark x1="42542" y1="90416" x2="42542" y2="90416"/>
                        <a14:foregroundMark x1="48119" y1="90416" x2="48119" y2="90416"/>
                        <a14:foregroundMark x1="50454" y1="90038" x2="50454" y2="90038"/>
                        <a14:foregroundMark x1="55642" y1="90038" x2="55642" y2="90038"/>
                        <a14:foregroundMark x1="61349" y1="90038" x2="61349" y2="90038"/>
                        <a14:foregroundMark x1="69131" y1="89281" x2="69131" y2="89281"/>
                        <a14:foregroundMark x1="75227" y1="90038" x2="75227" y2="90038"/>
                        <a14:foregroundMark x1="79767" y1="89660" x2="79767" y2="89660"/>
                        <a14:foregroundMark x1="84565" y1="89281" x2="84565" y2="89281"/>
                        <a14:foregroundMark x1="90661" y1="89281" x2="90661" y2="89281"/>
                        <a14:foregroundMark x1="95850" y1="89029" x2="95850" y2="89029"/>
                        <a14:foregroundMark x1="27497" y1="95586" x2="27497" y2="95586"/>
                        <a14:foregroundMark x1="30869" y1="95965" x2="30869" y2="95965"/>
                        <a14:foregroundMark x1="34630" y1="95965" x2="34630" y2="95965"/>
                        <a14:foregroundMark x1="39818" y1="95965" x2="39818" y2="95965"/>
                        <a14:foregroundMark x1="45525" y1="95965" x2="45525" y2="95965"/>
                        <a14:foregroundMark x1="47730" y1="95965" x2="47730" y2="95965"/>
                        <a14:foregroundMark x1="53048" y1="96343" x2="53048" y2="96343"/>
                        <a14:foregroundMark x1="59014" y1="96595" x2="59014" y2="96595"/>
                        <a14:foregroundMark x1="27497" y1="45523" x2="27497" y2="45523"/>
                        <a14:foregroundMark x1="28275" y1="37453" x2="28275" y2="37453"/>
                        <a14:foregroundMark x1="36835" y1="43632" x2="36835" y2="43632"/>
                        <a14:foregroundMark x1="37613" y1="35687" x2="37613" y2="35687"/>
                        <a14:foregroundMark x1="46693" y1="33796" x2="46693" y2="33796"/>
                        <a14:foregroundMark x1="40986" y1="27238" x2="40986" y2="27238"/>
                        <a14:foregroundMark x1="43580" y1="22825" x2="43580" y2="22825"/>
                        <a14:foregroundMark x1="38781" y1="19168" x2="38781" y2="19168"/>
                        <a14:foregroundMark x1="39170" y1="14880" x2="39170" y2="14880"/>
                        <a14:foregroundMark x1="33074" y1="13367" x2="33074" y2="13367"/>
                        <a14:foregroundMark x1="30480" y1="7188" x2="30480" y2="7188"/>
                        <a14:foregroundMark x1="22179" y1="3531" x2="22179" y2="3531"/>
                        <a14:foregroundMark x1="20363" y1="10845" x2="20363" y2="10845"/>
                        <a14:foregroundMark x1="14008" y1="9332" x2="14008" y2="9332"/>
                        <a14:foregroundMark x1="10246" y1="13745" x2="10246" y2="13745"/>
                        <a14:foregroundMark x1="21790" y1="41488" x2="21790" y2="41488"/>
                        <a14:foregroundMark x1="16213" y1="46280" x2="16213" y2="46280"/>
                        <a14:foregroundMark x1="15435" y1="38588" x2="15435" y2="38588"/>
                        <a14:foregroundMark x1="9468" y1="37453" x2="9468" y2="37453"/>
                        <a14:foregroundMark x1="7134" y1="28752" x2="7134" y2="28752"/>
                        <a14:foregroundMark x1="3761" y1="21059" x2="3761" y2="21059"/>
                        <a14:foregroundMark x1="3761" y1="15132" x2="3761" y2="15132"/>
                        <a14:foregroundMark x1="3761" y1="36066" x2="3761" y2="36066"/>
                        <a14:foregroundMark x1="42153" y1="73644" x2="42153" y2="73644"/>
                        <a14:foregroundMark x1="41764" y1="99243" x2="41764" y2="99243"/>
                        <a14:foregroundMark x1="44358" y1="33039" x2="44358" y2="33039"/>
                        <a14:foregroundMark x1="41375" y1="27238" x2="41375" y2="27238"/>
                        <a14:foregroundMark x1="39559" y1="19168" x2="36512" y2="19774"/>
                        <a14:foregroundMark x1="2724" y1="25473" x2="2724" y2="25473"/>
                        <a14:backgroundMark x1="34241" y1="19924" x2="34241" y2="19924"/>
                        <a14:backgroundMark x1="35409" y1="19924" x2="35409" y2="19924"/>
                        <a14:backgroundMark x1="34241" y1="20303" x2="34241" y2="20303"/>
                        <a14:backgroundMark x1="36446" y1="19168" x2="36446" y2="19168"/>
                        <a14:backgroundMark x1="32685" y1="20681" x2="36835" y2="19168"/>
                        <a14:backgroundMark x1="31777" y1="89281" x2="31777" y2="89281"/>
                        <a14:backgroundMark x1="41375" y1="88903" x2="41375" y2="88903"/>
                        <a14:backgroundMark x1="26070" y1="89029" x2="26070" y2="89029"/>
                        <a14:backgroundMark x1="62646" y1="89029" x2="62646" y2="89029"/>
                        <a14:backgroundMark x1="76135" y1="89029" x2="76135" y2="89029"/>
                        <a14:backgroundMark x1="97536" y1="88146" x2="97536" y2="88146"/>
                        <a14:backgroundMark x1="30739" y1="96847" x2="30739" y2="96847"/>
                        <a14:backgroundMark x1="30869" y1="99369" x2="30869" y2="99369"/>
                        <a14:backgroundMark x1="49287" y1="99243" x2="49287" y2="992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0" y="112304"/>
            <a:ext cx="712751" cy="73309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5B6F480-9C6A-4513-87B9-C89CD2D6EC7F}"/>
              </a:ext>
            </a:extLst>
          </p:cNvPr>
          <p:cNvSpPr txBox="1"/>
          <p:nvPr/>
        </p:nvSpPr>
        <p:spPr>
          <a:xfrm>
            <a:off x="833031" y="-17305"/>
            <a:ext cx="8137710" cy="1111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Abstract #323</a:t>
            </a:r>
            <a:r>
              <a:rPr lang="en-GB" sz="9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An open-label, dose escalation, Phase I/II study to assess safety, tolerability, immunogenicity and preliminary clinical activity of the therapeutic cancer vaccine PDC*lung01 with or without anti-Programmed Death-1 (PD-1) treatment in patients with Non-small cell lung cancer (NSCLC)</a:t>
            </a:r>
            <a:endParaRPr lang="en-GB" sz="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6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J. Bennouna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A. Sibille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C. Debruyne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B. Colinet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I. Demedts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S. Derijcke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L. Greillier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J. Jurgens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H. Lena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D. Moro-Sibilot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M. Pérol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X. Quantin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12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N. Reinmuth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13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M. Sebastian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14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M. Genin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J. Plumas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GB" sz="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J. Vansteenkiste</a:t>
            </a:r>
            <a:r>
              <a:rPr lang="en-GB" sz="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15</a:t>
            </a:r>
          </a:p>
          <a:p>
            <a:endParaRPr lang="en-GB" sz="525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1. Thoracic Oncology, University Hospital of Nantes, Nantes, France; 2. Department of Pulmonology, University Hospital of Liège, Liège, Belgium; 3. PDC*line Pharma SAS, France; 4. Pneumology and oncology unit, Grand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Hôpital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de Charleroi (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GHdC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), Charleroi, Belgium; 5. Department of Pulmonary Diseases, AZ Delta Roeselare, Belgium; 6. Department of Thoracic Oncology/Pulmonology, AZ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Groeninge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Kortrijk, Belgium; 7. Aix Marseille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Univ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APHM, Marseille, France; 8.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Kliniken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der Stadt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Koeln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gGmbH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Lungenklinik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Koeln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Merheim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Germany; 9. Service de Pneumologie Centre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Hospitalier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Universitaire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Hopital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Pontchaillou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Rennes, France; 10. Thoracic Oncology unit, SHUPP, CHU Grenoble Alpes, France; 11. Department of Medical Oncology, Léon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Bérard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Cancer Centre, Lyon, France; 12. Oncologic department; Montpellier cancer institute; Montpellier; France; 13.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Thorakale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Onkologie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Asklepios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Fachkliniken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München-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Gauting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Germany; 14. Dept. of Medicine, </a:t>
            </a:r>
            <a:r>
              <a:rPr lang="en-GB" sz="4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Hematology</a:t>
            </a:r>
            <a:r>
              <a:rPr lang="en-GB" sz="4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&amp; Oncology, University hospital Frankfurt, Germany; 15. Respiratory Oncology, University Hospitals KU Leuven, Belgium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4428FA-4029-45CC-BD37-B11DE2B31418}"/>
              </a:ext>
            </a:extLst>
          </p:cNvPr>
          <p:cNvSpPr txBox="1"/>
          <p:nvPr/>
        </p:nvSpPr>
        <p:spPr>
          <a:xfrm>
            <a:off x="-1" y="1238206"/>
            <a:ext cx="298642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Anti-PD-1 antibodies are the cornerstone of treatment for advanced NSCLC. However, a substantial number of patients do not benefit from PD-1 blockade when used in monotherapy</a:t>
            </a:r>
          </a:p>
          <a:p>
            <a:pPr marL="88900" indent="-88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Boosting antitumor cytotoxic CD8+ T cells represents a promising approach to potentiate their efficacy</a:t>
            </a:r>
          </a:p>
          <a:p>
            <a:pPr marL="88900" indent="-88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PDC*lung01 is a therapeutic cancer vaccine consisting in a plasmacytoid dendritic cell line (PDC*line), loaded with HLA-A*02:01 restricted peptides, and irradiated  (PDC*vac)</a:t>
            </a:r>
          </a:p>
          <a:p>
            <a:pPr marL="88900" indent="-88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Among the selected peptides, 6 are encoded by antigens expressed in NSCLC: NY-ESO-1, MAGE-A3, MAGE-A4, Multi-MAGE-A, MUC1, Survivin, and the 7th Melan-A is used as a positive control of PDC*lung01-induced immunogenicity </a:t>
            </a:r>
          </a:p>
          <a:p>
            <a:pPr marL="92075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PDC*line is a professional antigen presenting cell able to prime and expand peptide-specific CD8+ T cells in vitro and in vivo, and is synergistic with anti-PD-1 antibodies</a:t>
            </a:r>
            <a:endParaRPr lang="en-GB" sz="5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7D97B5-D764-45BF-B894-DC287FF397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18" y="2149147"/>
            <a:ext cx="2537307" cy="1013674"/>
          </a:xfrm>
          <a:prstGeom prst="rect">
            <a:avLst/>
          </a:prstGeom>
        </p:spPr>
      </p:pic>
      <p:sp>
        <p:nvSpPr>
          <p:cNvPr id="11" name="ZoneTexte 1031">
            <a:extLst>
              <a:ext uri="{FF2B5EF4-FFF2-40B4-BE49-F238E27FC236}">
                <a16:creationId xmlns:a16="http://schemas.microsoft.com/office/drawing/2014/main" id="{696C186F-2EEB-4926-ADC8-A2DF8E78441B}"/>
              </a:ext>
            </a:extLst>
          </p:cNvPr>
          <p:cNvSpPr txBox="1"/>
          <p:nvPr/>
        </p:nvSpPr>
        <p:spPr>
          <a:xfrm>
            <a:off x="358793" y="3127856"/>
            <a:ext cx="268068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00" b="1" i="1" dirty="0">
                <a:latin typeface="Palatino Linotype" panose="02040502050505030304" pitchFamily="18" charset="0"/>
              </a:rPr>
              <a:t>Figure 1: </a:t>
            </a:r>
            <a:r>
              <a:rPr lang="en-US" sz="500" i="1" dirty="0">
                <a:latin typeface="Palatino Linotype" panose="02040502050505030304" pitchFamily="18" charset="0"/>
              </a:rPr>
              <a:t>Principle of PDC*vac, an off-the-shelf cell-based cancer vaccine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08B2A05-3BE5-4F8A-B7FF-AFB75651D3D0}"/>
              </a:ext>
            </a:extLst>
          </p:cNvPr>
          <p:cNvSpPr/>
          <p:nvPr/>
        </p:nvSpPr>
        <p:spPr>
          <a:xfrm>
            <a:off x="3077096" y="1091157"/>
            <a:ext cx="2944800" cy="144000"/>
          </a:xfrm>
          <a:prstGeom prst="roundRect">
            <a:avLst/>
          </a:prstGeom>
          <a:solidFill>
            <a:srgbClr val="265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Study Design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2ABCE4-9434-4850-9F0A-CBB5886A36BE}"/>
              </a:ext>
            </a:extLst>
          </p:cNvPr>
          <p:cNvSpPr txBox="1"/>
          <p:nvPr/>
        </p:nvSpPr>
        <p:spPr>
          <a:xfrm>
            <a:off x="3026567" y="1246094"/>
            <a:ext cx="29953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Open-label, multicentre, dose-escalation, phase I/II study with PDC*lung01 administered by subcutaneous and intravenous route weekly for 6 consecutive doses </a:t>
            </a:r>
          </a:p>
          <a:p>
            <a:pPr marL="88900" indent="-88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Two dose levels: 14*106 cells (Low Dose) and 140*106 cells (High Dose), split equally in the 2 administration routes</a:t>
            </a:r>
          </a:p>
        </p:txBody>
      </p:sp>
      <p:sp>
        <p:nvSpPr>
          <p:cNvPr id="20" name="ZoneTexte 1031">
            <a:extLst>
              <a:ext uri="{FF2B5EF4-FFF2-40B4-BE49-F238E27FC236}">
                <a16:creationId xmlns:a16="http://schemas.microsoft.com/office/drawing/2014/main" id="{F0100792-548B-4CA6-977E-7A931CB1ADBB}"/>
              </a:ext>
            </a:extLst>
          </p:cNvPr>
          <p:cNvSpPr txBox="1"/>
          <p:nvPr/>
        </p:nvSpPr>
        <p:spPr>
          <a:xfrm>
            <a:off x="3078725" y="3071743"/>
            <a:ext cx="268377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00" b="1" i="1" dirty="0">
                <a:latin typeface="Palatino Linotype" panose="02040502050505030304" pitchFamily="18" charset="0"/>
              </a:rPr>
              <a:t>Figure 2: </a:t>
            </a:r>
            <a:r>
              <a:rPr lang="en-US" sz="500" i="1" dirty="0">
                <a:latin typeface="Palatino Linotype" panose="02040502050505030304" pitchFamily="18" charset="0"/>
              </a:rPr>
              <a:t>Cohort Study Design</a:t>
            </a:r>
          </a:p>
        </p:txBody>
      </p:sp>
      <p:sp>
        <p:nvSpPr>
          <p:cNvPr id="21" name="ZoneTexte 1031">
            <a:extLst>
              <a:ext uri="{FF2B5EF4-FFF2-40B4-BE49-F238E27FC236}">
                <a16:creationId xmlns:a16="http://schemas.microsoft.com/office/drawing/2014/main" id="{35A86769-8423-4AF6-B82E-611B7E443FAA}"/>
              </a:ext>
            </a:extLst>
          </p:cNvPr>
          <p:cNvSpPr txBox="1"/>
          <p:nvPr/>
        </p:nvSpPr>
        <p:spPr>
          <a:xfrm>
            <a:off x="3078725" y="4867489"/>
            <a:ext cx="29310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500" b="1" i="1" dirty="0">
                <a:latin typeface="Palatino Linotype" panose="02040502050505030304" pitchFamily="18" charset="0"/>
              </a:rPr>
              <a:t>Figure 3: </a:t>
            </a:r>
            <a:r>
              <a:rPr lang="en-GB" sz="500" i="1" dirty="0">
                <a:latin typeface="Palatino Linotype" panose="02040502050505030304" pitchFamily="18" charset="0"/>
              </a:rPr>
              <a:t>Treatment Schedule | W = Week, D = Dose, SC = Subcutaneous, IV = Intravenous, FU = Follow-Up, IM-S = </a:t>
            </a:r>
            <a:r>
              <a:rPr lang="en-GB" sz="500" i="1" dirty="0" err="1">
                <a:latin typeface="Palatino Linotype" panose="02040502050505030304" pitchFamily="18" charset="0"/>
              </a:rPr>
              <a:t>Immuno</a:t>
            </a:r>
            <a:r>
              <a:rPr lang="en-GB" sz="500" i="1" dirty="0">
                <a:latin typeface="Palatino Linotype" panose="02040502050505030304" pitchFamily="18" charset="0"/>
              </a:rPr>
              <a:t> monitoring sampling. *Not applicable in the B2 cohort</a:t>
            </a:r>
          </a:p>
        </p:txBody>
      </p:sp>
      <p:sp>
        <p:nvSpPr>
          <p:cNvPr id="31" name="ZoneTexte 1031">
            <a:extLst>
              <a:ext uri="{FF2B5EF4-FFF2-40B4-BE49-F238E27FC236}">
                <a16:creationId xmlns:a16="http://schemas.microsoft.com/office/drawing/2014/main" id="{CC581336-EEAA-4226-84CF-B01DB1776048}"/>
              </a:ext>
            </a:extLst>
          </p:cNvPr>
          <p:cNvSpPr txBox="1"/>
          <p:nvPr/>
        </p:nvSpPr>
        <p:spPr>
          <a:xfrm>
            <a:off x="184619" y="4982876"/>
            <a:ext cx="295128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00" b="1" i="1" dirty="0">
                <a:latin typeface="Palatino Linotype" panose="02040502050505030304" pitchFamily="18" charset="0"/>
              </a:rPr>
              <a:t>Table 1: </a:t>
            </a:r>
            <a:r>
              <a:rPr lang="en-US" sz="500" i="1" dirty="0">
                <a:latin typeface="Palatino Linotype" panose="02040502050505030304" pitchFamily="18" charset="0"/>
              </a:rPr>
              <a:t>Pre-screening &amp; Screening Eligibility Criteria</a:t>
            </a:r>
            <a:endParaRPr lang="en-US" sz="500" b="1" i="1" dirty="0">
              <a:latin typeface="Palatino Linotype" panose="02040502050505030304" pitchFamily="18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43266E0-C5A9-4739-81EA-A3CB9EB92383}"/>
              </a:ext>
            </a:extLst>
          </p:cNvPr>
          <p:cNvSpPr/>
          <p:nvPr/>
        </p:nvSpPr>
        <p:spPr>
          <a:xfrm>
            <a:off x="6117134" y="1878106"/>
            <a:ext cx="2944800" cy="144000"/>
          </a:xfrm>
          <a:prstGeom prst="roundRect">
            <a:avLst/>
          </a:prstGeom>
          <a:solidFill>
            <a:srgbClr val="265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Statistical Design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4522F31-5FC5-4BE2-890E-4007FC76DFBA}"/>
              </a:ext>
            </a:extLst>
          </p:cNvPr>
          <p:cNvSpPr txBox="1"/>
          <p:nvPr/>
        </p:nvSpPr>
        <p:spPr>
          <a:xfrm>
            <a:off x="6076988" y="2027907"/>
            <a:ext cx="298038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b="1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Descriptive statistics of demographic data and disease-related characteristics will be provided</a:t>
            </a:r>
          </a:p>
          <a:p>
            <a:pPr marL="177800" lvl="2" indent="-8572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Dose Limiting Toxicity, safety and immune responses will be analysed for each individual cohort and for cohorts A1+A2 and B1+B2 jointly</a:t>
            </a:r>
          </a:p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b="1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For Stage IV population receiving high dose PDC*lung01 added to anti-PD-1</a:t>
            </a:r>
          </a:p>
          <a:p>
            <a:pPr marL="177800" lvl="2" indent="-8572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Secondary endpoint is 9 months progression-free survival (PFS) and Objective response rate (ORR) per Response Evaluation Criteria in Solid Tumours version 1.1 (RECIST 1.1) as well by iRECIST</a:t>
            </a:r>
          </a:p>
          <a:p>
            <a:pPr marL="177800" lvl="2" indent="-8572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Sargent 2-stage design</a:t>
            </a:r>
          </a:p>
          <a:p>
            <a:pPr marL="177800" lvl="2" indent="-8572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Primary data cut-off is when 42 evaluable patients have reached 9 months since first dosing or have discontinued earlier</a:t>
            </a:r>
          </a:p>
          <a:p>
            <a:pPr marL="268288" lvl="3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An interim analysis for futility will be performed in the first 19 evaluable patients</a:t>
            </a:r>
          </a:p>
          <a:p>
            <a:pPr marL="177800" lvl="2" indent="-8572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Time-to-event endpoints (</a:t>
            </a:r>
            <a:r>
              <a:rPr lang="en-GB" sz="500" dirty="0" err="1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ie</a:t>
            </a: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PFS, duration of response) will be reported using Kaplan-Meier estimates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FEB234D1-3000-45B9-ABA1-9A5048CDEBF7}"/>
              </a:ext>
            </a:extLst>
          </p:cNvPr>
          <p:cNvSpPr/>
          <p:nvPr/>
        </p:nvSpPr>
        <p:spPr>
          <a:xfrm>
            <a:off x="49632" y="3282595"/>
            <a:ext cx="2944800" cy="144000"/>
          </a:xfrm>
          <a:prstGeom prst="roundRect">
            <a:avLst/>
          </a:prstGeom>
          <a:solidFill>
            <a:srgbClr val="265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Eligibility Criteria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D1AEA1F9-1712-4A4A-B8E9-FFE283A9420B}"/>
              </a:ext>
            </a:extLst>
          </p:cNvPr>
          <p:cNvSpPr/>
          <p:nvPr/>
        </p:nvSpPr>
        <p:spPr>
          <a:xfrm>
            <a:off x="49631" y="1092941"/>
            <a:ext cx="2943025" cy="144000"/>
          </a:xfrm>
          <a:prstGeom prst="roundRect">
            <a:avLst/>
          </a:prstGeom>
          <a:solidFill>
            <a:srgbClr val="265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Background and Rationale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D53A66E-230A-4DF2-AE4D-127622775DD1}"/>
              </a:ext>
            </a:extLst>
          </p:cNvPr>
          <p:cNvSpPr/>
          <p:nvPr/>
        </p:nvSpPr>
        <p:spPr>
          <a:xfrm>
            <a:off x="6119300" y="3128477"/>
            <a:ext cx="2944800" cy="144000"/>
          </a:xfrm>
          <a:prstGeom prst="roundRect">
            <a:avLst/>
          </a:prstGeom>
          <a:solidFill>
            <a:srgbClr val="265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Dose Limiting Toxicities: Definition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2276C1C-23F8-4D02-AC2F-E1B4B061EF36}"/>
              </a:ext>
            </a:extLst>
          </p:cNvPr>
          <p:cNvSpPr txBox="1"/>
          <p:nvPr/>
        </p:nvSpPr>
        <p:spPr>
          <a:xfrm>
            <a:off x="6076988" y="3280115"/>
            <a:ext cx="2987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All CTCAE Grade 4 and 5 toxicities</a:t>
            </a:r>
          </a:p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CTCAE Grade 3 toxicities</a:t>
            </a:r>
          </a:p>
          <a:p>
            <a:pPr marL="177800" lvl="2" indent="-8572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Non-haematological toxicity (not laboratory) lasting &gt; 48 hours despite optimal treatment</a:t>
            </a:r>
          </a:p>
          <a:p>
            <a:pPr marL="177800" lvl="2" indent="-8572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Non-haematological laboratory value in case of (1) Medical intervention required, (2) Hospitalization or (3) Clinically relevant and persists &gt; 48 hours</a:t>
            </a:r>
          </a:p>
          <a:p>
            <a:pPr marL="177800" lvl="2" indent="-8572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Cytokine Release Syndrome persisting &gt; 48 hours despite treatment</a:t>
            </a:r>
          </a:p>
          <a:p>
            <a:pPr marL="177800" lvl="2" indent="-8572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Allergic reaction and/or anaphylaxis and/or infusion related reaction occurring within 24 hours post-injection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77C586B-63D6-4BFE-BBD6-67361702E279}"/>
              </a:ext>
            </a:extLst>
          </p:cNvPr>
          <p:cNvSpPr/>
          <p:nvPr/>
        </p:nvSpPr>
        <p:spPr>
          <a:xfrm>
            <a:off x="6118478" y="3988858"/>
            <a:ext cx="2944800" cy="144000"/>
          </a:xfrm>
          <a:prstGeom prst="roundRect">
            <a:avLst/>
          </a:prstGeom>
          <a:solidFill>
            <a:srgbClr val="265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Study Status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6E01D7B-4222-4565-8862-2FA68169DFDC}"/>
              </a:ext>
            </a:extLst>
          </p:cNvPr>
          <p:cNvSpPr txBox="1"/>
          <p:nvPr/>
        </p:nvSpPr>
        <p:spPr>
          <a:xfrm>
            <a:off x="6076988" y="4128054"/>
            <a:ext cx="2987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Patients will be enrolled at ≈ 20 sites from Belgium, France, Germany, The Netherlands and Poland</a:t>
            </a:r>
          </a:p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Enrolment started in February 2020</a:t>
            </a:r>
          </a:p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Enrolment first cohort is completed; other cohorts are ongoing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769B89D3-EF8F-4656-B22E-CAC66D2557BA}"/>
              </a:ext>
            </a:extLst>
          </p:cNvPr>
          <p:cNvSpPr/>
          <p:nvPr/>
        </p:nvSpPr>
        <p:spPr>
          <a:xfrm>
            <a:off x="6121400" y="4520753"/>
            <a:ext cx="2944800" cy="144000"/>
          </a:xfrm>
          <a:prstGeom prst="roundRect">
            <a:avLst/>
          </a:prstGeom>
          <a:solidFill>
            <a:srgbClr val="265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Study Information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551EF8A-5478-48B5-8875-00D1D7C2B8F9}"/>
              </a:ext>
            </a:extLst>
          </p:cNvPr>
          <p:cNvSpPr txBox="1"/>
          <p:nvPr/>
        </p:nvSpPr>
        <p:spPr>
          <a:xfrm>
            <a:off x="6076988" y="4658770"/>
            <a:ext cx="298038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Protocol Number: PDC-LUNG-101</a:t>
            </a:r>
          </a:p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Clinical Trial Identification: NCT03970746</a:t>
            </a:r>
          </a:p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Acknowledgements: This study is sponsored by PDC*line Pharma SAS.  </a:t>
            </a:r>
          </a:p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Disclosure Statement: There are no conflicts of interest to declare by Prof. </a:t>
            </a:r>
            <a:r>
              <a:rPr lang="en-GB" sz="500" dirty="0" err="1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Dr.</a:t>
            </a: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J. </a:t>
            </a:r>
            <a:r>
              <a:rPr lang="en-GB" sz="500" dirty="0" err="1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Bennouna</a:t>
            </a: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</a:t>
            </a:r>
          </a:p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Contact info: c.debruyne@pdc-line-pharma.com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6F32A7-67E0-4949-AE1D-521BF70546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79647" y="3437777"/>
            <a:ext cx="2930724" cy="1375511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99FFBCEE-F75E-47F5-942F-64AC0EA1C46C}"/>
              </a:ext>
            </a:extLst>
          </p:cNvPr>
          <p:cNvSpPr txBox="1"/>
          <p:nvPr/>
        </p:nvSpPr>
        <p:spPr>
          <a:xfrm>
            <a:off x="6081228" y="1238539"/>
            <a:ext cx="3007485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b="1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Primary: </a:t>
            </a: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Safety and tolerability of PDC*lung01 at 2 dose levels as single agent or as add-on to anti-PD-1 therapy</a:t>
            </a:r>
            <a:endParaRPr lang="en-GB" sz="500" b="1" dirty="0">
              <a:solidFill>
                <a:srgbClr val="212121"/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  <a:p>
            <a:pPr marL="92075" lvl="1" indent="-92075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b="1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Secondary</a:t>
            </a:r>
          </a:p>
          <a:p>
            <a:pPr marL="266700" lvl="2" indent="-87313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Evaluation of additional safety/tolerability indicators	</a:t>
            </a:r>
          </a:p>
          <a:p>
            <a:pPr marL="266700" lvl="2" indent="-87313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Evaluation of humoral allogeneic immune response against PDC*line cells</a:t>
            </a:r>
          </a:p>
          <a:p>
            <a:pPr marL="266700" lvl="2" indent="-87313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Ex-vivo evaluation of specific T-cell response against antigens borne by PDC*lung01</a:t>
            </a:r>
          </a:p>
          <a:p>
            <a:pPr marL="266700" lvl="2" indent="-87313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500" dirty="0">
                <a:solidFill>
                  <a:srgbClr val="21212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Document preliminary clinical activity in the B2 cohort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B6ED69B-796E-4A9B-A947-01D09194900F}"/>
              </a:ext>
            </a:extLst>
          </p:cNvPr>
          <p:cNvSpPr/>
          <p:nvPr/>
        </p:nvSpPr>
        <p:spPr>
          <a:xfrm>
            <a:off x="178382" y="2144066"/>
            <a:ext cx="2546806" cy="1013675"/>
          </a:xfrm>
          <a:prstGeom prst="rect">
            <a:avLst/>
          </a:prstGeom>
          <a:noFill/>
          <a:ln w="31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DEA2D474-B090-4DF5-B8D5-42D4B34169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7642" y="3437778"/>
            <a:ext cx="2830053" cy="1585798"/>
          </a:xfrm>
          <a:prstGeom prst="rect">
            <a:avLst/>
          </a:prstGeom>
        </p:spPr>
      </p:pic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215E344E-3318-4295-BABD-2C0457EBA7A9}"/>
              </a:ext>
            </a:extLst>
          </p:cNvPr>
          <p:cNvSpPr/>
          <p:nvPr/>
        </p:nvSpPr>
        <p:spPr>
          <a:xfrm>
            <a:off x="6112571" y="1090746"/>
            <a:ext cx="2944800" cy="144000"/>
          </a:xfrm>
          <a:prstGeom prst="roundRect">
            <a:avLst/>
          </a:prstGeom>
          <a:solidFill>
            <a:srgbClr val="265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Study Objectives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79D7AD36-9BF5-43BB-B987-751DF25AA4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72426" y="1610424"/>
            <a:ext cx="3037313" cy="1528212"/>
          </a:xfrm>
          <a:prstGeom prst="rect">
            <a:avLst/>
          </a:prstGeom>
        </p:spPr>
      </p:pic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6BADDF0B-BF4E-4BC6-B7C9-036445E3A3AA}"/>
              </a:ext>
            </a:extLst>
          </p:cNvPr>
          <p:cNvSpPr/>
          <p:nvPr/>
        </p:nvSpPr>
        <p:spPr>
          <a:xfrm>
            <a:off x="3082663" y="3279255"/>
            <a:ext cx="2944800" cy="144000"/>
          </a:xfrm>
          <a:prstGeom prst="roundRect">
            <a:avLst/>
          </a:prstGeom>
          <a:solidFill>
            <a:srgbClr val="265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Treatment Schedule</a:t>
            </a:r>
          </a:p>
        </p:txBody>
      </p:sp>
    </p:spTree>
    <p:extLst>
      <p:ext uri="{BB962C8B-B14F-4D97-AF65-F5344CB8AC3E}">
        <p14:creationId xmlns:p14="http://schemas.microsoft.com/office/powerpoint/2010/main" val="420823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</TotalTime>
  <Words>980</Words>
  <Application>Microsoft Office PowerPoint</Application>
  <PresentationFormat>On-screen Show (16:9)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Palatino Linotype</vt:lpstr>
      <vt:lpstr>Verdana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Stefanie Adriaenssens</dc:creator>
  <cp:lastModifiedBy>Stefanie Adriaenssens</cp:lastModifiedBy>
  <cp:revision>33</cp:revision>
  <dcterms:created xsi:type="dcterms:W3CDTF">2021-03-05T14:08:36Z</dcterms:created>
  <dcterms:modified xsi:type="dcterms:W3CDTF">2021-03-11T17:02:47Z</dcterms:modified>
</cp:coreProperties>
</file>